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13.png" ContentType="image/png"/>
  <Override PartName="/ppt/media/image9.png" ContentType="image/png"/>
  <Override PartName="/ppt/media/image12.png" ContentType="image/png"/>
  <Override PartName="/ppt/media/image7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8.jpeg" ContentType="image/jpe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C6DB40B-8BEB-40E2-9526-C8ECAF60B02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AU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C0C85BD-38C6-43D4-8F15-FBD330709F2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AU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6724182-F4C8-411A-B093-0D394CC2F99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AU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8FCE6F3-59A5-4492-8799-17401C9A4E9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AU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58280501-D101-4261-B6E8-5A3BF01722D3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B000B63B-A054-4B2A-89FF-D8B671EDC606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CB7EA578-4865-4FD0-9809-8B7506843ED2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2A468192-A920-47CB-AEBB-564E26E930DD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D8CE0635-7FDE-4D11-BB79-B72587335FBA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B4A19EFC-878B-430E-A6BD-2560B86039A3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B1FAB0D3-3B2C-481D-8337-F5F8BB2DD736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9CDF4E8-AF27-48B0-A739-1DAB78E246B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AU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B1B3788B-3CD3-4F3C-B0DF-05DC630A5780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965B2AE1-0969-4524-9245-3F18ADBEDE65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C1EC3613-568A-4323-9D1A-62EE6944EFA8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EBA78AE-CD69-426B-B12E-039C55961A40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605BA742-3A05-425E-8028-E0D281F9F49F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96CDDDD-EF2A-4988-9E3E-2EB230DAF0CC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B60253E-2B22-4884-BBD1-2A98DD26016E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F066D2E-2FC7-4647-B2CB-FD870A2AA3CE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CA8DEFA-D398-4DCD-96D2-8B10680BDE0F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A9DF90D-BF72-4A7D-9806-86FB3C9DF1BC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BF9ECAB-6D12-4096-8317-7D51D2466FE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AU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129F565-FC6E-46D7-B0DB-A5DD97179F4A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01695B1-90D4-4859-B0AC-C4B516A45505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632F406-3661-4BB1-8E37-1E4D4F8DCDB1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CD38E30-7CB4-47D6-87FE-B17731D2A946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463E6BB-703A-44AC-BDE2-D7E83219C7B2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D974EB5-5447-4CAD-A351-E2DE1C007FEA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3B45B0F-8A58-48DF-B570-6BBB2B771F61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25CC016-CAED-43C1-BD65-5BDD45FA747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AU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515CFDB-35D5-4DBC-ABF4-C30CE918017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AU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E3396AE-727B-41EF-B9B9-56CE9C77BDB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AU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316039D-1208-4D39-BB69-41BE3D18FCE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AU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D02BA55-2D6E-498E-B44D-F33A86A65DA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AU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9DCC750-38AA-4A03-A188-65A60A2B306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A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AU" sz="1800" spc="-1" strike="noStrike">
                <a:latin typeface="Arial"/>
              </a:rPr>
              <a:t>Click to edit the title text format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latin typeface="Arial"/>
              </a:rPr>
              <a:t>Click to edit the outline text format</a:t>
            </a:r>
            <a:endParaRPr b="0" lang="en-A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latin typeface="Arial"/>
              </a:rPr>
              <a:t>Second Outline Level</a:t>
            </a:r>
            <a:endParaRPr b="0" lang="en-A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latin typeface="Arial"/>
              </a:rPr>
              <a:t>Third Outline Level</a:t>
            </a:r>
            <a:endParaRPr b="0" lang="en-A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latin typeface="Arial"/>
              </a:rPr>
              <a:t>Fourth Outline Level</a:t>
            </a:r>
            <a:endParaRPr b="0" lang="en-A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latin typeface="Arial"/>
              </a:rPr>
              <a:t>Fifth Outline Level</a:t>
            </a:r>
            <a:endParaRPr b="0" lang="en-A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latin typeface="Arial"/>
              </a:rPr>
              <a:t>Sixth Outline Level</a:t>
            </a:r>
            <a:endParaRPr b="0" lang="en-A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latin typeface="Arial"/>
              </a:rPr>
              <a:t>Seventh Outline Level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428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AU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AU" sz="1400" spc="-1" strike="noStrike">
                <a:latin typeface="Times New Roman"/>
              </a:rPr>
              <a:t>&lt;footer&gt;</a:t>
            </a:r>
            <a:endParaRPr b="0" lang="en-AU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AU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29BE801-D650-4B05-8AEB-43E850D72F2D}" type="slidenum">
              <a:rPr b="0" lang="en-AU" sz="1400" spc="-1" strike="noStrike">
                <a:latin typeface="Times New Roman"/>
              </a:rPr>
              <a:t>&lt;number&gt;</a:t>
            </a:fld>
            <a:endParaRPr b="0" lang="en-AU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AU" sz="1400" spc="-1" strike="noStrike">
                <a:latin typeface="Times New Roman"/>
              </a:defRPr>
            </a:lvl1pPr>
          </a:lstStyle>
          <a:p>
            <a:r>
              <a:rPr b="0" lang="en-AU" sz="1400" spc="-1" strike="noStrike">
                <a:latin typeface="Times New Roman"/>
              </a:rPr>
              <a:t>&lt;date/time&gt;</a:t>
            </a:r>
            <a:endParaRPr b="0" lang="en-AU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Num" idx="4"/>
          </p:nvPr>
        </p:nvSpPr>
        <p:spPr>
          <a:xfrm>
            <a:off x="9340200" y="5140800"/>
            <a:ext cx="604080" cy="43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D738E1B-9316-479D-A974-1E0E3838A6CA}" type="slidenum">
              <a:rPr b="0" lang="en-GB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AU" sz="10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AU" sz="4400" spc="-1" strike="noStrike">
                <a:latin typeface="Arial"/>
              </a:rPr>
              <a:t>Click to edit the title text format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Click to edit the outline text format</a:t>
            </a:r>
            <a:endParaRPr b="0" lang="en-A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latin typeface="Arial"/>
              </a:rPr>
              <a:t>Second Outline Level</a:t>
            </a:r>
            <a:endParaRPr b="0" lang="en-A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latin typeface="Arial"/>
              </a:rPr>
              <a:t>Third Outline Level</a:t>
            </a:r>
            <a:endParaRPr b="0" lang="en-A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000" spc="-1" strike="noStrike">
                <a:latin typeface="Arial"/>
              </a:rPr>
              <a:t>Fourth Outline Level</a:t>
            </a:r>
            <a:endParaRPr b="0" lang="en-A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Fifth Outline Level</a:t>
            </a:r>
            <a:endParaRPr b="0" lang="en-A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Sixth Outline Level</a:t>
            </a:r>
            <a:endParaRPr b="0" lang="en-A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Seventh Outline Level</a:t>
            </a:r>
            <a:endParaRPr b="0" lang="en-A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AU" sz="1800" spc="-1" strike="noStrike">
                <a:latin typeface="Arial"/>
              </a:rPr>
              <a:t>Click to edit the title text format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latin typeface="Arial"/>
              </a:rPr>
              <a:t>Click to edit the outline text format</a:t>
            </a:r>
            <a:endParaRPr b="0" lang="en-A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latin typeface="Arial"/>
              </a:rPr>
              <a:t>Second Outline Level</a:t>
            </a:r>
            <a:endParaRPr b="0" lang="en-A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latin typeface="Arial"/>
              </a:rPr>
              <a:t>Third Outline Level</a:t>
            </a:r>
            <a:endParaRPr b="0" lang="en-A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latin typeface="Arial"/>
              </a:rPr>
              <a:t>Fourth Outline Level</a:t>
            </a:r>
            <a:endParaRPr b="0" lang="en-A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latin typeface="Arial"/>
              </a:rPr>
              <a:t>Fifth Outline Level</a:t>
            </a:r>
            <a:endParaRPr b="0" lang="en-A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latin typeface="Arial"/>
              </a:rPr>
              <a:t>Sixth Outline Level</a:t>
            </a:r>
            <a:endParaRPr b="0" lang="en-A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latin typeface="Arial"/>
              </a:rPr>
              <a:t>Seventh Outline Level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sldNum" idx="5"/>
          </p:nvPr>
        </p:nvSpPr>
        <p:spPr>
          <a:xfrm>
            <a:off x="9340200" y="5140800"/>
            <a:ext cx="604080" cy="43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9CA20C5-DA34-43A6-86A9-E6DB1137F682}" type="slidenum">
              <a:rPr b="0" lang="en-GB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AU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video" Target="file:///home/dg/Videos/Screencasts/Screencast from 04-08-23 14:09:14.webm" TargetMode="External"/><Relationship Id="rId2" Type="http://schemas.microsoft.com/office/2007/relationships/media" Target="file:///home/dg/Videos/Screencasts/Screencast from 04-08-23 14:09:14.webm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cccc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AU" sz="4400" spc="-1" strike="noStrike">
                <a:latin typeface="Arial"/>
              </a:rPr>
              <a:t>Lunar Impact Flashes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120" name=""/>
          <p:cNvSpPr/>
          <p:nvPr/>
        </p:nvSpPr>
        <p:spPr>
          <a:xfrm>
            <a:off x="360000" y="1440000"/>
            <a:ext cx="2487240" cy="8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Why observe them?</a:t>
            </a:r>
            <a:br>
              <a:rPr sz="1800"/>
            </a:br>
            <a:br>
              <a:rPr sz="1800"/>
            </a:br>
            <a:endParaRPr b="0" lang="en-AU" sz="1800" spc="-1" strike="noStrike">
              <a:latin typeface="Arial"/>
            </a:endParaRPr>
          </a:p>
        </p:txBody>
      </p:sp>
      <p:sp>
        <p:nvSpPr>
          <p:cNvPr id="121" name=""/>
          <p:cNvSpPr/>
          <p:nvPr/>
        </p:nvSpPr>
        <p:spPr>
          <a:xfrm>
            <a:off x="277200" y="1945800"/>
            <a:ext cx="4042080" cy="327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Impacting meteoroid size and mass</a:t>
            </a:r>
            <a:endParaRPr b="0" lang="en-A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Temperature of the impact</a:t>
            </a:r>
            <a:endParaRPr b="0" lang="en-A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Amount of displaced material caused by the impact</a:t>
            </a:r>
            <a:endParaRPr b="0" lang="en-A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Generate statistics of the frequency and size of impacts</a:t>
            </a:r>
            <a:endParaRPr b="0" lang="en-AU" sz="1800" spc="-1" strike="noStrike">
              <a:latin typeface="Arial"/>
            </a:endParaRPr>
          </a:p>
        </p:txBody>
      </p:sp>
      <p:pic>
        <p:nvPicPr>
          <p:cNvPr id="122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500000" y="1048320"/>
            <a:ext cx="5294880" cy="4170960"/>
          </a:xfrm>
          <a:prstGeom prst="rect">
            <a:avLst/>
          </a:prstGeom>
          <a:ln w="0">
            <a:noFill/>
          </a:ln>
        </p:spPr>
      </p:pic>
      <p:sp>
        <p:nvSpPr>
          <p:cNvPr id="123" name=""/>
          <p:cNvSpPr/>
          <p:nvPr/>
        </p:nvSpPr>
        <p:spPr>
          <a:xfrm>
            <a:off x="4500000" y="5220000"/>
            <a:ext cx="5399280" cy="2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AU" sz="1000" spc="-1" strike="noStrike">
                <a:solidFill>
                  <a:srgbClr val="000000"/>
                </a:solidFill>
                <a:latin typeface="Arial"/>
                <a:ea typeface="DejaVu Sans"/>
              </a:rPr>
              <a:t>https://twitter.com/esaoperations/status/1638479928017534976</a:t>
            </a:r>
            <a:endParaRPr b="0" lang="en-AU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cccc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AU" sz="4400" spc="-1" strike="noStrike">
                <a:latin typeface="Arial"/>
              </a:rPr>
              <a:t>Lunar Impact Flashes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169" name=""/>
          <p:cNvSpPr/>
          <p:nvPr/>
        </p:nvSpPr>
        <p:spPr>
          <a:xfrm>
            <a:off x="360000" y="1453680"/>
            <a:ext cx="273132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Why do we want to do it?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277200" y="1945800"/>
            <a:ext cx="5842440" cy="255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Observe lunar impact flashes more efficiently by being able to capture flashes dimmer than apparent magnitude 9.</a:t>
            </a:r>
            <a:endParaRPr b="0" lang="en-A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Provide better data for estimating impacting meteroid size and mass.</a:t>
            </a:r>
            <a:endParaRPr b="0" lang="en-A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Create an observation method that is easier to verify impacts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AU" sz="1800" spc="-1" strike="noStrike">
              <a:latin typeface="Arial"/>
            </a:endParaRPr>
          </a:p>
        </p:txBody>
      </p:sp>
      <p:sp>
        <p:nvSpPr>
          <p:cNvPr id="171" name=""/>
          <p:cNvSpPr/>
          <p:nvPr/>
        </p:nvSpPr>
        <p:spPr>
          <a:xfrm>
            <a:off x="277200" y="4458240"/>
            <a:ext cx="9803160" cy="8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Due to the short integration times required with higher frame rates, we need a big telescope!</a:t>
            </a:r>
            <a:endParaRPr b="0" lang="en-AU" sz="1800" spc="-1" strike="noStrike">
              <a:latin typeface="Arial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7140240" y="1080000"/>
            <a:ext cx="2039400" cy="305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95;p 3"/>
          <p:cNvSpPr/>
          <p:nvPr/>
        </p:nvSpPr>
        <p:spPr>
          <a:xfrm>
            <a:off x="16200" y="20880"/>
            <a:ext cx="9257400" cy="545760"/>
          </a:xfrm>
          <a:prstGeom prst="rect">
            <a:avLst/>
          </a:prstGeom>
          <a:noFill/>
          <a:ln w="0">
            <a:noFill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2500" spc="-1" strike="noStrike">
                <a:solidFill>
                  <a:srgbClr val="ffffff"/>
                </a:solidFill>
                <a:latin typeface="Calibri"/>
                <a:ea typeface="Calibri"/>
              </a:rPr>
              <a:t>Zadko + Allied Vision U-052 + 0.5 focal reducer</a:t>
            </a:r>
            <a:endParaRPr b="0" lang="en-AU" sz="2500" spc="-1" strike="noStrike">
              <a:latin typeface="Arial"/>
            </a:endParaRPr>
          </a:p>
        </p:txBody>
      </p:sp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360000" y="540000"/>
            <a:ext cx="9246960" cy="484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95;p 1"/>
          <p:cNvSpPr/>
          <p:nvPr/>
        </p:nvSpPr>
        <p:spPr>
          <a:xfrm>
            <a:off x="16200" y="20880"/>
            <a:ext cx="9257400" cy="545760"/>
          </a:xfrm>
          <a:prstGeom prst="rect">
            <a:avLst/>
          </a:prstGeom>
          <a:noFill/>
          <a:ln w="0">
            <a:noFill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2500" spc="-1" strike="noStrike">
                <a:solidFill>
                  <a:srgbClr val="ffffff"/>
                </a:solidFill>
                <a:latin typeface="Calibri"/>
                <a:ea typeface="Calibri"/>
              </a:rPr>
              <a:t>Zadko + Allied Vision U-052</a:t>
            </a:r>
            <a:endParaRPr b="0" lang="en-AU" sz="2500" spc="-1" strike="noStrike">
              <a:latin typeface="Arial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1"/>
          <a:stretch/>
        </p:blipFill>
        <p:spPr>
          <a:xfrm>
            <a:off x="180000" y="540000"/>
            <a:ext cx="9392760" cy="4917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cccc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AU" sz="4400" spc="-1" strike="noStrike">
                <a:latin typeface="Arial"/>
              </a:rPr>
              <a:t>Lunar Impact Flashes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180000" y="1172520"/>
            <a:ext cx="4499280" cy="422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Typically lunar impact flashes are observed with cameras that have a frame rate of 30FPS.</a:t>
            </a:r>
            <a:endParaRPr b="0" lang="en-A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Imapcts typically only last 1-3 frames</a:t>
            </a:r>
            <a:endParaRPr b="0" lang="en-A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Impact observations dimmer than apparent magnitude 9 are difficult due to the short duration of the flash, the background illumination caused by earth shine, and the integration period used with 30FPS observations</a:t>
            </a:r>
            <a:endParaRPr b="0" lang="en-A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Verifying flashes as meteoroid impact difficult due to small number of frames </a:t>
            </a:r>
            <a:endParaRPr b="0" lang="en-AU" sz="1800" spc="-1" strike="noStrike"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4860000" y="1080000"/>
            <a:ext cx="5127480" cy="3548520"/>
          </a:xfrm>
          <a:prstGeom prst="rect">
            <a:avLst/>
          </a:prstGeom>
          <a:ln w="0">
            <a:noFill/>
          </a:ln>
        </p:spPr>
      </p:pic>
      <p:sp>
        <p:nvSpPr>
          <p:cNvPr id="127" name=""/>
          <p:cNvSpPr/>
          <p:nvPr/>
        </p:nvSpPr>
        <p:spPr>
          <a:xfrm>
            <a:off x="5400000" y="4680000"/>
            <a:ext cx="4319280" cy="37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AU" sz="1000" spc="-1" strike="noStrike">
                <a:solidFill>
                  <a:srgbClr val="000000"/>
                </a:solidFill>
                <a:latin typeface="Arial"/>
                <a:ea typeface="DejaVu Sans"/>
              </a:rPr>
              <a:t>Power and duration of impact flashes on the Moon: Implication for the cause of radiation - S. Bouley et al.</a:t>
            </a:r>
            <a:endParaRPr b="0" lang="en-AU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cccc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54;p13" descr=""/>
          <p:cNvPicPr/>
          <p:nvPr/>
        </p:nvPicPr>
        <p:blipFill>
          <a:blip r:embed="rId1"/>
          <a:stretch/>
        </p:blipFill>
        <p:spPr>
          <a:xfrm>
            <a:off x="2318760" y="167760"/>
            <a:ext cx="6437160" cy="5333760"/>
          </a:xfrm>
          <a:prstGeom prst="rect">
            <a:avLst/>
          </a:prstGeom>
          <a:ln w="0">
            <a:noFill/>
          </a:ln>
        </p:spPr>
      </p:pic>
      <p:sp>
        <p:nvSpPr>
          <p:cNvPr id="129" name="PlaceHolder 1"/>
          <p:cNvSpPr>
            <a:spLocks noGrp="1"/>
          </p:cNvSpPr>
          <p:nvPr>
            <p:ph/>
          </p:nvPr>
        </p:nvSpPr>
        <p:spPr>
          <a:xfrm>
            <a:off x="494280" y="721800"/>
            <a:ext cx="1662120" cy="59292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 fontScale="78000"/>
          </a:bodyPr>
          <a:p>
            <a:pPr>
              <a:lnSpc>
                <a:spcPct val="120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1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Bouley+ 2012</a:t>
            </a:r>
            <a:r>
              <a:rPr b="1" lang="en-GB" sz="1800" spc="-1" strike="noStrike">
                <a:solidFill>
                  <a:srgbClr val="c80000"/>
                </a:solidFill>
                <a:latin typeface="Calibri"/>
                <a:ea typeface="Calibri"/>
              </a:rPr>
              <a:t> </a:t>
            </a:r>
            <a:endParaRPr b="0" lang="en-A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cccc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60;p14" descr=""/>
          <p:cNvPicPr/>
          <p:nvPr/>
        </p:nvPicPr>
        <p:blipFill>
          <a:blip r:embed="rId1"/>
          <a:stretch/>
        </p:blipFill>
        <p:spPr>
          <a:xfrm>
            <a:off x="200880" y="1595160"/>
            <a:ext cx="5068440" cy="3440520"/>
          </a:xfrm>
          <a:prstGeom prst="rect">
            <a:avLst/>
          </a:prstGeom>
          <a:ln w="0">
            <a:noFill/>
          </a:ln>
        </p:spPr>
      </p:pic>
      <p:pic>
        <p:nvPicPr>
          <p:cNvPr id="131" name="Google Shape;61;p 2" descr=""/>
          <p:cNvPicPr/>
          <p:nvPr/>
        </p:nvPicPr>
        <p:blipFill>
          <a:blip r:embed="rId2"/>
          <a:stretch/>
        </p:blipFill>
        <p:spPr>
          <a:xfrm>
            <a:off x="5270400" y="2000520"/>
            <a:ext cx="4809240" cy="2309400"/>
          </a:xfrm>
          <a:prstGeom prst="rect">
            <a:avLst/>
          </a:prstGeom>
          <a:ln w="0">
            <a:noFill/>
          </a:ln>
        </p:spPr>
      </p:pic>
      <p:sp>
        <p:nvSpPr>
          <p:cNvPr id="132" name="PlaceHolder 1"/>
          <p:cNvSpPr>
            <a:spLocks noGrp="1"/>
          </p:cNvSpPr>
          <p:nvPr>
            <p:ph/>
          </p:nvPr>
        </p:nvSpPr>
        <p:spPr>
          <a:xfrm>
            <a:off x="494280" y="721800"/>
            <a:ext cx="1662120" cy="59292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 fontScale="78000"/>
          </a:bodyPr>
          <a:p>
            <a:pPr>
              <a:lnSpc>
                <a:spcPct val="120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1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Bouley+ 2012</a:t>
            </a:r>
            <a:r>
              <a:rPr b="1" lang="en-GB" sz="1800" spc="-1" strike="noStrike">
                <a:solidFill>
                  <a:srgbClr val="c80000"/>
                </a:solidFill>
                <a:latin typeface="Calibri"/>
                <a:ea typeface="Calibri"/>
              </a:rPr>
              <a:t> 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133" name="Google Shape;63;p 2"/>
          <p:cNvSpPr/>
          <p:nvPr/>
        </p:nvSpPr>
        <p:spPr>
          <a:xfrm>
            <a:off x="312480" y="3512520"/>
            <a:ext cx="4843800" cy="183960"/>
          </a:xfrm>
          <a:prstGeom prst="rect">
            <a:avLst/>
          </a:prstGeom>
          <a:solidFill>
            <a:srgbClr val="ffaa00">
              <a:alpha val="40000"/>
            </a:srgbClr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Google Shape;64;p 2"/>
          <p:cNvSpPr/>
          <p:nvPr/>
        </p:nvSpPr>
        <p:spPr>
          <a:xfrm>
            <a:off x="313560" y="3697200"/>
            <a:ext cx="2171880" cy="183960"/>
          </a:xfrm>
          <a:prstGeom prst="rect">
            <a:avLst/>
          </a:prstGeom>
          <a:solidFill>
            <a:srgbClr val="ffaa00">
              <a:alpha val="40000"/>
            </a:srgbClr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ddd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24080" y="76320"/>
            <a:ext cx="12612960" cy="5522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 fontScale="97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2500" spc="-1" strike="noStrike">
                <a:solidFill>
                  <a:srgbClr val="000000"/>
                </a:solidFill>
                <a:latin typeface="Calibri"/>
                <a:ea typeface="Calibri"/>
              </a:rPr>
              <a:t>NELIOTA</a:t>
            </a:r>
            <a:endParaRPr b="0" lang="en-AU" sz="2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AU" sz="28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381960" y="925920"/>
            <a:ext cx="9540360" cy="55346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/>
          </a:bodyPr>
          <a:p>
            <a:pPr marL="291960" indent="-2919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1" lang="en-GB" sz="1800" spc="-1" strike="noStrike">
                <a:solidFill>
                  <a:srgbClr val="c80000"/>
                </a:solidFill>
                <a:latin typeface="Calibri"/>
                <a:ea typeface="Calibri"/>
              </a:rPr>
              <a:t>1.2 m</a:t>
            </a: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 Kryoneri telescope (f/2.8, prime focus)</a:t>
            </a:r>
            <a:endParaRPr b="0" lang="en-AU" sz="1800" spc="-1" strike="noStrike">
              <a:latin typeface="Arial"/>
            </a:endParaRPr>
          </a:p>
          <a:p>
            <a:pPr marL="291960" indent="-2919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Twin sCMOS camera system with a dichroic beam splitter</a:t>
            </a:r>
            <a:endParaRPr b="0" lang="en-AU" sz="1800" spc="-1" strike="noStrike">
              <a:latin typeface="Arial"/>
            </a:endParaRPr>
          </a:p>
          <a:p>
            <a:pPr marL="291960" indent="-291960">
              <a:lnSpc>
                <a:spcPct val="120000"/>
              </a:lnSpc>
              <a:buClr>
                <a:srgbClr val="c80000"/>
              </a:buClr>
              <a:buFont typeface="Arial"/>
              <a:buChar char="•"/>
            </a:pPr>
            <a:r>
              <a:rPr b="1" lang="en-GB" sz="1800" spc="-1" strike="noStrike">
                <a:solidFill>
                  <a:srgbClr val="c80000"/>
                </a:solidFill>
                <a:latin typeface="Calibri"/>
                <a:ea typeface="Calibri"/>
              </a:rPr>
              <a:t>R and I filters 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sldNum" idx="6"/>
          </p:nvPr>
        </p:nvSpPr>
        <p:spPr>
          <a:xfrm>
            <a:off x="12719160" y="7180560"/>
            <a:ext cx="528840" cy="219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rmAutofit fontScale="25000"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3870B0F-9C56-4113-A336-6D680AFA06FF}" type="slidenum">
              <a:rPr b="0" lang="en-GB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AU" sz="1000" spc="-1" strike="noStrike">
              <a:latin typeface="Times New Roman"/>
            </a:endParaRPr>
          </a:p>
        </p:txBody>
      </p:sp>
      <p:pic>
        <p:nvPicPr>
          <p:cNvPr id="138" name="Google Shape;72;p 2" descr=""/>
          <p:cNvPicPr/>
          <p:nvPr/>
        </p:nvPicPr>
        <p:blipFill>
          <a:blip r:embed="rId1"/>
          <a:srcRect l="4321" t="0" r="0" b="0"/>
          <a:stretch/>
        </p:blipFill>
        <p:spPr>
          <a:xfrm>
            <a:off x="7414560" y="1113120"/>
            <a:ext cx="2665080" cy="4178520"/>
          </a:xfrm>
          <a:prstGeom prst="rect">
            <a:avLst/>
          </a:prstGeom>
          <a:ln w="0">
            <a:noFill/>
          </a:ln>
        </p:spPr>
      </p:pic>
      <p:sp>
        <p:nvSpPr>
          <p:cNvPr id="139" name="Google Shape;73;p 2"/>
          <p:cNvSpPr/>
          <p:nvPr/>
        </p:nvSpPr>
        <p:spPr>
          <a:xfrm rot="5400000">
            <a:off x="4421160" y="2298240"/>
            <a:ext cx="3421080" cy="2565360"/>
          </a:xfrm>
          <a:prstGeom prst="roundRect">
            <a:avLst>
              <a:gd name="adj" fmla="val 16667"/>
            </a:avLst>
          </a:prstGeom>
          <a:blipFill rotWithShape="0">
            <a:blip r:embed="rId2"/>
            <a:srcRect/>
            <a:stretch/>
          </a:blipFill>
          <a:ln w="0">
            <a:noFill/>
          </a:ln>
          <a:effectLst>
            <a:outerShdw algn="tl" blurRad="76320" dir="7800819" dist="38073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78;p16"/>
          <p:cNvSpPr/>
          <p:nvPr/>
        </p:nvSpPr>
        <p:spPr>
          <a:xfrm>
            <a:off x="30960" y="4256640"/>
            <a:ext cx="6987600" cy="1306440"/>
          </a:xfrm>
          <a:prstGeom prst="rect">
            <a:avLst/>
          </a:prstGeom>
          <a:solidFill>
            <a:srgbClr val="919199">
              <a:alpha val="7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91960" indent="-29196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ffffff"/>
                </a:solidFill>
                <a:latin typeface="Calibri"/>
                <a:ea typeface="Calibri"/>
              </a:rPr>
              <a:t>Non-sunlit (night) side</a:t>
            </a:r>
            <a:endParaRPr b="0" lang="en-AU" sz="1600" spc="-1" strike="noStrike">
              <a:latin typeface="Arial"/>
            </a:endParaRPr>
          </a:p>
          <a:p>
            <a:pPr marL="291960" indent="-29196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ffffff"/>
                </a:solidFill>
                <a:latin typeface="Calibri"/>
                <a:ea typeface="Calibri"/>
              </a:rPr>
              <a:t>Phases between 0.1-0.45 →~5-8 nights/month → 20´- 5 hr</a:t>
            </a:r>
            <a:endParaRPr b="0" lang="en-AU" sz="1600" spc="-1" strike="noStrike">
              <a:latin typeface="Arial"/>
            </a:endParaRPr>
          </a:p>
          <a:p>
            <a:pPr marL="291960" indent="-29196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ffffff"/>
                </a:solidFill>
                <a:latin typeface="Calibri"/>
                <a:ea typeface="Calibri"/>
              </a:rPr>
              <a:t>Simultaneous recording in R and I bands with 30 fps (23 ms exposures)</a:t>
            </a:r>
            <a:endParaRPr b="0" lang="en-AU" sz="1600" spc="-1" strike="noStrike">
              <a:latin typeface="Arial"/>
            </a:endParaRPr>
          </a:p>
          <a:p>
            <a:pPr marL="291960" indent="-29196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ffffff"/>
                </a:solidFill>
                <a:latin typeface="Calibri"/>
                <a:ea typeface="Calibri"/>
              </a:rPr>
              <a:t>Moon elevation 10-18 deg</a:t>
            </a:r>
            <a:endParaRPr b="0" lang="en-AU" sz="1600" spc="-1" strike="noStrike">
              <a:latin typeface="Arial"/>
            </a:endParaRPr>
          </a:p>
        </p:txBody>
      </p:sp>
      <p:pic>
        <p:nvPicPr>
          <p:cNvPr id="141" name="Google Shape;79;p 2" descr="C:\Users\alx\Desktop\moon-phases-Fred-Espenak-lg-e1464203296249.jpg"/>
          <p:cNvPicPr/>
          <p:nvPr/>
        </p:nvPicPr>
        <p:blipFill>
          <a:blip r:embed="rId1"/>
          <a:stretch/>
        </p:blipFill>
        <p:spPr>
          <a:xfrm>
            <a:off x="-40320" y="542880"/>
            <a:ext cx="5976000" cy="3356280"/>
          </a:xfrm>
          <a:prstGeom prst="rect">
            <a:avLst/>
          </a:prstGeom>
          <a:ln w="0">
            <a:noFill/>
          </a:ln>
        </p:spPr>
      </p:pic>
      <p:sp>
        <p:nvSpPr>
          <p:cNvPr id="142" name="Google Shape;80;p 2"/>
          <p:cNvSpPr/>
          <p:nvPr/>
        </p:nvSpPr>
        <p:spPr>
          <a:xfrm>
            <a:off x="1321200" y="623520"/>
            <a:ext cx="3313440" cy="1007280"/>
          </a:xfrm>
          <a:prstGeom prst="rect">
            <a:avLst/>
          </a:prstGeom>
          <a:noFill/>
          <a:ln w="25400">
            <a:solidFill>
              <a:srgbClr val="ffff0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Google Shape;81;p 2"/>
          <p:cNvSpPr/>
          <p:nvPr/>
        </p:nvSpPr>
        <p:spPr>
          <a:xfrm>
            <a:off x="1267560" y="2761560"/>
            <a:ext cx="3313080" cy="1007280"/>
          </a:xfrm>
          <a:prstGeom prst="rect">
            <a:avLst/>
          </a:prstGeom>
          <a:noFill/>
          <a:ln w="25400">
            <a:solidFill>
              <a:srgbClr val="ffff0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Google Shape;82;p 2"/>
          <p:cNvSpPr/>
          <p:nvPr/>
        </p:nvSpPr>
        <p:spPr>
          <a:xfrm>
            <a:off x="1932480" y="3021480"/>
            <a:ext cx="340920" cy="50328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Google Shape;83;p 2"/>
          <p:cNvSpPr/>
          <p:nvPr/>
        </p:nvSpPr>
        <p:spPr>
          <a:xfrm>
            <a:off x="2929680" y="3025800"/>
            <a:ext cx="340920" cy="50328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Google Shape;84;p 2"/>
          <p:cNvSpPr/>
          <p:nvPr/>
        </p:nvSpPr>
        <p:spPr>
          <a:xfrm>
            <a:off x="3985560" y="3040560"/>
            <a:ext cx="340920" cy="50328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Google Shape;85;p 2"/>
          <p:cNvSpPr/>
          <p:nvPr/>
        </p:nvSpPr>
        <p:spPr>
          <a:xfrm>
            <a:off x="1510920" y="819720"/>
            <a:ext cx="340920" cy="50328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Google Shape;86;p 2"/>
          <p:cNvSpPr/>
          <p:nvPr/>
        </p:nvSpPr>
        <p:spPr>
          <a:xfrm>
            <a:off x="2508120" y="824400"/>
            <a:ext cx="340920" cy="50328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Google Shape;87;p 2"/>
          <p:cNvSpPr/>
          <p:nvPr/>
        </p:nvSpPr>
        <p:spPr>
          <a:xfrm>
            <a:off x="3563640" y="838800"/>
            <a:ext cx="340920" cy="50328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Google Shape;88;p 2"/>
          <p:cNvSpPr/>
          <p:nvPr/>
        </p:nvSpPr>
        <p:spPr>
          <a:xfrm>
            <a:off x="7047360" y="4493520"/>
            <a:ext cx="3000960" cy="819720"/>
          </a:xfrm>
          <a:prstGeom prst="rect">
            <a:avLst/>
          </a:prstGeom>
          <a:solidFill>
            <a:schemeClr val="lt1"/>
          </a:solidFill>
          <a:ln w="381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68280" indent="-36828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Calibri"/>
                <a:ea typeface="Calibri"/>
              </a:rPr>
              <a:t>FoV: 16´×14.4´</a:t>
            </a:r>
            <a:endParaRPr b="0" lang="en-AU" sz="1600" spc="-1" strike="noStrike">
              <a:latin typeface="Arial"/>
            </a:endParaRPr>
          </a:p>
          <a:p>
            <a:pPr marL="520560" indent="-52056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Calibri"/>
                <a:ea typeface="Calibri"/>
              </a:rPr>
              <a:t>&lt;Observable area&gt;: 3×10</a:t>
            </a:r>
            <a:r>
              <a:rPr b="0" lang="en-GB" sz="1600" spc="-1" strike="noStrike" baseline="30000">
                <a:solidFill>
                  <a:srgbClr val="000000"/>
                </a:solidFill>
                <a:latin typeface="Calibri"/>
                <a:ea typeface="Calibri"/>
              </a:rPr>
              <a:t>6 </a:t>
            </a:r>
            <a:r>
              <a:rPr b="0" lang="en-GB" sz="1600" spc="-1" strike="noStrike">
                <a:solidFill>
                  <a:srgbClr val="000000"/>
                </a:solidFill>
                <a:latin typeface="Calibri"/>
                <a:ea typeface="Calibri"/>
              </a:rPr>
              <a:t>km</a:t>
            </a:r>
            <a:r>
              <a:rPr b="0" lang="en-GB" sz="1600" spc="-1" strike="noStrike" baseline="30000">
                <a:solidFill>
                  <a:srgbClr val="000000"/>
                </a:solidFill>
                <a:latin typeface="Calibri"/>
                <a:ea typeface="Calibri"/>
              </a:rPr>
              <a:t>2</a:t>
            </a:r>
            <a:endParaRPr b="0" lang="en-AU" sz="1600" spc="-1" strike="noStrike">
              <a:latin typeface="Arial"/>
            </a:endParaRPr>
          </a:p>
        </p:txBody>
      </p:sp>
      <p:sp>
        <p:nvSpPr>
          <p:cNvPr id="151" name="Google Shape;89;p 2"/>
          <p:cNvSpPr/>
          <p:nvPr/>
        </p:nvSpPr>
        <p:spPr>
          <a:xfrm>
            <a:off x="6351840" y="617760"/>
            <a:ext cx="3598920" cy="3571200"/>
          </a:xfrm>
          <a:prstGeom prst="roundRect">
            <a:avLst>
              <a:gd name="adj" fmla="val 16667"/>
            </a:avLst>
          </a:prstGeom>
          <a:blipFill rotWithShape="0">
            <a:blip r:embed="rId2"/>
            <a:srcRect/>
            <a:stretch/>
          </a:blipFill>
          <a:ln w="0">
            <a:noFill/>
          </a:ln>
          <a:effectLst>
            <a:outerShdw algn="tl" blurRad="76320" dir="7800819" dist="38073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2" name="Google Shape;90;p 2"/>
          <p:cNvSpPr/>
          <p:nvPr/>
        </p:nvSpPr>
        <p:spPr>
          <a:xfrm>
            <a:off x="3905280" y="1056600"/>
            <a:ext cx="2445840" cy="1346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Google Shape;91;p 2"/>
          <p:cNvSpPr/>
          <p:nvPr/>
        </p:nvSpPr>
        <p:spPr>
          <a:xfrm>
            <a:off x="4155840" y="3699000"/>
            <a:ext cx="4778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Google Shape;92;p 2"/>
          <p:cNvSpPr/>
          <p:nvPr/>
        </p:nvSpPr>
        <p:spPr>
          <a:xfrm flipH="1" rot="10800000">
            <a:off x="8935200" y="3292560"/>
            <a:ext cx="170280" cy="41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Google Shape;93;p 2"/>
          <p:cNvSpPr/>
          <p:nvPr/>
        </p:nvSpPr>
        <p:spPr>
          <a:xfrm rot="10800000">
            <a:off x="4155480" y="3544920"/>
            <a:ext cx="360" cy="16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56" name="Google Shape;94;p 2" descr="C:\Users\alx\AppData\Local\Temp\wz214c\NELIOTA_logo_manual\neliota_jpg\RGB\neliota_CMYK_with_white_background.jpg"/>
          <p:cNvPicPr/>
          <p:nvPr/>
        </p:nvPicPr>
        <p:blipFill>
          <a:blip r:embed="rId3"/>
          <a:stretch/>
        </p:blipFill>
        <p:spPr>
          <a:xfrm>
            <a:off x="9531360" y="6840"/>
            <a:ext cx="538920" cy="572400"/>
          </a:xfrm>
          <a:prstGeom prst="rect">
            <a:avLst/>
          </a:prstGeom>
          <a:ln w="0">
            <a:noFill/>
          </a:ln>
        </p:spPr>
      </p:pic>
      <p:sp>
        <p:nvSpPr>
          <p:cNvPr id="157" name="Google Shape;95;p 2"/>
          <p:cNvSpPr/>
          <p:nvPr/>
        </p:nvSpPr>
        <p:spPr>
          <a:xfrm>
            <a:off x="16200" y="20880"/>
            <a:ext cx="9257400" cy="545760"/>
          </a:xfrm>
          <a:prstGeom prst="rect">
            <a:avLst/>
          </a:prstGeom>
          <a:noFill/>
          <a:ln w="0">
            <a:noFill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2500" spc="-1" strike="noStrike">
                <a:solidFill>
                  <a:srgbClr val="ffffff"/>
                </a:solidFill>
                <a:latin typeface="Calibri"/>
                <a:ea typeface="Calibri"/>
              </a:rPr>
              <a:t>Observing strategy</a:t>
            </a:r>
            <a:endParaRPr b="0" lang="en-AU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00;p17" descr=""/>
          <p:cNvPicPr/>
          <p:nvPr/>
        </p:nvPicPr>
        <p:blipFill>
          <a:blip r:embed="rId1"/>
          <a:stretch/>
        </p:blipFill>
        <p:spPr>
          <a:xfrm>
            <a:off x="1505520" y="79200"/>
            <a:ext cx="5672520" cy="5590080"/>
          </a:xfrm>
          <a:prstGeom prst="rect">
            <a:avLst/>
          </a:prstGeom>
          <a:ln w="0">
            <a:noFill/>
          </a:ln>
        </p:spPr>
      </p:pic>
      <p:sp>
        <p:nvSpPr>
          <p:cNvPr id="159" name="Google Shape;101;p 2"/>
          <p:cNvSpPr/>
          <p:nvPr/>
        </p:nvSpPr>
        <p:spPr>
          <a:xfrm>
            <a:off x="100440" y="40680"/>
            <a:ext cx="4007160" cy="846000"/>
          </a:xfrm>
          <a:prstGeom prst="rect">
            <a:avLst/>
          </a:prstGeom>
          <a:noFill/>
          <a:ln w="0">
            <a:noFill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2500" spc="-1" strike="noStrike">
                <a:solidFill>
                  <a:srgbClr val="ffffff"/>
                </a:solidFill>
                <a:latin typeface="Calibri"/>
                <a:ea typeface="Calibri"/>
              </a:rPr>
              <a:t>NELIOTA flashes</a:t>
            </a:r>
            <a:endParaRPr b="0" lang="en-AU" sz="2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ffffff"/>
                </a:solidFill>
                <a:latin typeface="Calibri"/>
                <a:ea typeface="Calibri"/>
              </a:rPr>
              <a:t>(2/2017-7/2023)</a:t>
            </a:r>
            <a:endParaRPr b="0" lang="en-AU" sz="2000" spc="-1" strike="noStrike">
              <a:latin typeface="Arial"/>
            </a:endParaRPr>
          </a:p>
        </p:txBody>
      </p:sp>
      <p:pic>
        <p:nvPicPr>
          <p:cNvPr id="160" name="Google Shape;102;p 2" descr="A screenshot of a web page&#10;&#10;Description automatically generated"/>
          <p:cNvPicPr/>
          <p:nvPr/>
        </p:nvPicPr>
        <p:blipFill>
          <a:blip r:embed="rId2"/>
          <a:srcRect l="78785" t="0" r="0" b="46333"/>
          <a:stretch/>
        </p:blipFill>
        <p:spPr>
          <a:xfrm>
            <a:off x="7179120" y="802800"/>
            <a:ext cx="2776320" cy="3495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ddd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07;p18" descr=""/>
          <p:cNvPicPr/>
          <p:nvPr/>
        </p:nvPicPr>
        <p:blipFill>
          <a:blip r:embed="rId1"/>
          <a:stretch/>
        </p:blipFill>
        <p:spPr>
          <a:xfrm>
            <a:off x="1860120" y="1274760"/>
            <a:ext cx="5911200" cy="4158000"/>
          </a:xfrm>
          <a:prstGeom prst="rect">
            <a:avLst/>
          </a:prstGeom>
          <a:ln w="0">
            <a:noFill/>
          </a:ln>
        </p:spPr>
      </p:pic>
      <p:sp>
        <p:nvSpPr>
          <p:cNvPr id="162" name="PlaceHolder 1"/>
          <p:cNvSpPr>
            <a:spLocks noGrp="1"/>
          </p:cNvSpPr>
          <p:nvPr>
            <p:ph/>
          </p:nvPr>
        </p:nvSpPr>
        <p:spPr>
          <a:xfrm>
            <a:off x="349920" y="336600"/>
            <a:ext cx="3651480" cy="59292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 fontScale="69000"/>
          </a:bodyPr>
          <a:p>
            <a:pPr>
              <a:lnSpc>
                <a:spcPct val="120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1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NELIOTA Lunar Impact Flashes database</a:t>
            </a:r>
            <a:endParaRPr b="0" lang="en-A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cccc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AU" sz="4400" spc="-1" strike="noStrike">
                <a:latin typeface="Arial"/>
              </a:rPr>
              <a:t>Lunar Impact Flashes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637200" y="1440000"/>
            <a:ext cx="26290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What do we want to do?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277200" y="1945800"/>
            <a:ext cx="4042080" cy="327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Capture lunar impact flashes with &gt;300FPS</a:t>
            </a:r>
            <a:endParaRPr b="0" lang="en-A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Generate light curves of the flashes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166" name=""/>
          <p:cNvSpPr/>
          <p:nvPr/>
        </p:nvSpPr>
        <p:spPr>
          <a:xfrm>
            <a:off x="4680000" y="4447800"/>
            <a:ext cx="5399280" cy="2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AU" sz="10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b="0" lang="en-AU" sz="1000" spc="-1" strike="noStrike">
                <a:solidFill>
                  <a:srgbClr val="000000"/>
                </a:solidFill>
                <a:latin typeface="Arial"/>
                <a:ea typeface="Noto Sans CJK SC"/>
              </a:rPr>
              <a:t>NELIOTA Lunar Impact Flash Detection and Event Validation - Liakos et al.</a:t>
            </a:r>
            <a:endParaRPr b="0" lang="en-AU" sz="1000" spc="-1" strike="noStrike"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4593240" y="1704960"/>
            <a:ext cx="4586040" cy="2614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2023-08-04T13:39:13Z</dcterms:created>
  <dc:creator/>
  <dc:description/>
  <dc:language>en-AU</dc:language>
  <cp:lastModifiedBy/>
  <dcterms:modified xsi:type="dcterms:W3CDTF">2023-08-07T11:57:24Z</dcterms:modified>
  <cp:revision>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